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6" r:id="rId4"/>
    <p:sldId id="259" r:id="rId5"/>
    <p:sldId id="272" r:id="rId6"/>
    <p:sldId id="273" r:id="rId7"/>
    <p:sldId id="263" r:id="rId8"/>
    <p:sldId id="260" r:id="rId9"/>
    <p:sldId id="262" r:id="rId10"/>
    <p:sldId id="261" r:id="rId11"/>
    <p:sldId id="257" r:id="rId12"/>
    <p:sldId id="270" r:id="rId13"/>
    <p:sldId id="264" r:id="rId14"/>
    <p:sldId id="271" r:id="rId15"/>
    <p:sldId id="265" r:id="rId16"/>
    <p:sldId id="266" r:id="rId17"/>
    <p:sldId id="269" r:id="rId18"/>
    <p:sldId id="268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D39AD-DE8C-479C-8C24-41676EEE0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95FB097-662E-416E-9FAD-C31FF6F47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AA53C73-3DF8-47BD-9871-C295967D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C04CD80-E110-4054-8790-F2127EC5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F844512-58F7-4DA0-9805-D3DA1D4C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091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44791-719A-430D-BDB3-ECF936D8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E21B5E8-7420-44C5-B19D-B744DA63B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81F7F5C-4355-4493-AD28-DE5A400C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1E635D5-4263-428E-96F4-FD49DBB1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29EDCD5-A2A7-4EE2-A0BD-2B862010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691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78FFFC3F-C6E5-4A25-8677-E348F775D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6D57A39E-0BB7-48F9-9BB2-673593F57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FCD158C-0DA3-4B40-B2FC-5A2D4ED3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BE849B2-0419-4C12-BC62-C0D7CB6A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22F0045-55AE-4EDE-A91B-DC8343B5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684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7ADD8-8C78-43A6-A95E-5D5404B0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17D2AC4-B595-4134-B4D1-EDE8D6843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D80C86F-351F-4572-8F7E-8573006F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4E85BE4-D1C0-476F-A910-8E28C151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A683924-C4DB-4C24-A80B-5BA0A413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697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02416-AA72-46F9-BC4C-B4FED88E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2B4A2C2-5D20-4E41-8D6B-8054ED91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3DDF0D4-C87F-46D9-9ED6-DF4AF511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695A41E-C755-49D3-8FE9-F016DE34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6603575-EE40-4E80-874D-5838B732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100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A2E4-AFFE-49E0-B5B4-262D217B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EE6BD16-6C9D-450E-A354-0EF2897E2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905F47D3-FE0D-42B2-A70A-DFEE40ADF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E7A38469-F331-450C-A55D-703FE5C5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A08A3B3-4FB7-447C-9A2E-C8194579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B91B4D27-C057-491E-ACC8-37725CF0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481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C321E-EDB4-49BD-B380-0D2511F2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418BC3FB-F736-4D76-B4F8-77BC75374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177521D4-1156-4A88-93EB-7C30EC6A7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5EA11FE0-3499-489E-9BDF-D697D694F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1F792B90-BE01-4C54-98CA-FC4FF2ADE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DD4EA241-87B2-4C84-8EF1-9AD6759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CE2C5D3D-FC92-408E-8A2B-0FA39094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0E869EBF-A222-4558-A26D-4D4FFE12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313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1C961-72D0-4DA8-99D1-14802DE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825FCBDD-1366-425C-A3A8-2766804F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D3E0EDF6-ED76-436C-85D1-CE487487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DC7AAE0-AD77-43B9-BE3A-A97EF0A9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756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919C9146-0ECD-423F-83EC-2B4193CF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29E95C7-06B0-42D1-95E7-68CEA608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A11FBE7-7F47-48F5-8547-50DB203F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33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7FCCC-B2D8-4861-AE00-4D766316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10BE4CB-2B34-41C0-89EB-864BAC0C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F5979442-4A0C-4705-853E-A44174803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3CB74327-9F1C-4705-B702-1B5C2344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64467CFF-6B5E-4974-95E1-4E25FEF2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2616BDA-E65A-491F-B2AD-A9369713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6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AFF5C-6C9B-49F6-9CBF-C528BB9C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4753D4D8-FC4F-49A7-866C-1A46F269C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452B375-91F5-40DA-AEBC-FD20F745E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65F2CA3B-0885-4380-9C26-BCF92543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51B09880-5284-426C-8D38-B4B81BB3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D4597D8-0D72-4357-9DD8-20F4FD01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708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2875E76-3EBA-4EAC-B915-747F3D5E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033DCDC-C445-435E-A52A-5D4A5AFB6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C42467E-C7F2-4688-A30B-8EC2E6C8F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9C08C-B68D-4FE0-850C-DF8F772CC914}" type="datetimeFigureOut">
              <a:rPr lang="uk-UA" smtClean="0"/>
              <a:t>17.11.2020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40E1723-00F4-436E-A661-450B08C7B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850E2DB-4F8A-4AC8-B7CA-DE2136213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B032A-D093-4D4B-80E3-2C9CD784F85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52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holyak/Epam_External_Projec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39.png"/><Relationship Id="rId10" Type="http://schemas.openxmlformats.org/officeDocument/2006/relationships/image" Target="../media/image29.png"/><Relationship Id="rId19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FE1E4-0DF0-4C1F-B42A-9847B04D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2347962"/>
          </a:xfrm>
        </p:spPr>
        <p:txBody>
          <a:bodyPr>
            <a:normAutofit/>
          </a:bodyPr>
          <a:lstStyle/>
          <a:p>
            <a:r>
              <a:rPr lang="en-US" sz="4800" b="1" dirty="0"/>
              <a:t>Deploying web applications in a multi-cloud environment using CI / CD process</a:t>
            </a:r>
            <a:endParaRPr lang="uk-UA" sz="4800" b="1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356A8D-1F7C-41EB-B349-0C03B1417C1C}"/>
              </a:ext>
            </a:extLst>
          </p:cNvPr>
          <p:cNvSpPr txBox="1">
            <a:spLocks/>
          </p:cNvSpPr>
          <p:nvPr/>
        </p:nvSpPr>
        <p:spPr>
          <a:xfrm>
            <a:off x="7231624" y="5441430"/>
            <a:ext cx="4826711" cy="1181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Volodymyr </a:t>
            </a:r>
            <a:r>
              <a:rPr lang="en-US" sz="2800" b="1" dirty="0" err="1"/>
              <a:t>Verholyak</a:t>
            </a:r>
            <a:endParaRPr lang="en-US" sz="2800" b="1" dirty="0"/>
          </a:p>
          <a:p>
            <a:pPr algn="l"/>
            <a:r>
              <a:rPr lang="en-US" sz="2800" b="1" dirty="0"/>
              <a:t>EPAM [</a:t>
            </a:r>
            <a:r>
              <a:rPr lang="en-US" sz="2800" b="1" dirty="0" err="1"/>
              <a:t>OnlineUA</a:t>
            </a:r>
            <a:r>
              <a:rPr lang="en-US" sz="2800" b="1" dirty="0"/>
              <a:t>] Summer 2020</a:t>
            </a:r>
            <a:endParaRPr lang="uk-UA" sz="28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43BDE0-F23E-4B31-BB32-2C5363BF4493}"/>
              </a:ext>
            </a:extLst>
          </p:cNvPr>
          <p:cNvSpPr txBox="1">
            <a:spLocks/>
          </p:cNvSpPr>
          <p:nvPr/>
        </p:nvSpPr>
        <p:spPr>
          <a:xfrm>
            <a:off x="38843" y="59963"/>
            <a:ext cx="4826711" cy="524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DevOps Project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43803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E0D8746-4FA0-49E4-A955-DB25E72E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8" y="92627"/>
            <a:ext cx="11904332" cy="658486"/>
          </a:xfrm>
        </p:spPr>
        <p:txBody>
          <a:bodyPr>
            <a:normAutofit/>
          </a:bodyPr>
          <a:lstStyle/>
          <a:p>
            <a:r>
              <a:rPr lang="en-US" sz="3600" b="1" dirty="0"/>
              <a:t>Step 3. Deploy changes to Kubernetes from Jenkins job (manual)</a:t>
            </a:r>
            <a:endParaRPr lang="uk-UA" sz="3600" b="1" dirty="0"/>
          </a:p>
        </p:txBody>
      </p:sp>
      <p:sp>
        <p:nvSpPr>
          <p:cNvPr id="15" name="Місце для вмісту 2">
            <a:extLst>
              <a:ext uri="{FF2B5EF4-FFF2-40B4-BE49-F238E27FC236}">
                <a16:creationId xmlns:a16="http://schemas.microsoft.com/office/drawing/2014/main" id="{750C628A-6003-484D-86D2-6BAD003EC6E5}"/>
              </a:ext>
            </a:extLst>
          </p:cNvPr>
          <p:cNvSpPr txBox="1">
            <a:spLocks/>
          </p:cNvSpPr>
          <p:nvPr/>
        </p:nvSpPr>
        <p:spPr>
          <a:xfrm>
            <a:off x="6770914" y="6085114"/>
            <a:ext cx="5072739" cy="5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Deploy to STAG using Jenkins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23" name="Місце для вмісту 2">
            <a:extLst>
              <a:ext uri="{FF2B5EF4-FFF2-40B4-BE49-F238E27FC236}">
                <a16:creationId xmlns:a16="http://schemas.microsoft.com/office/drawing/2014/main" id="{B8C2B46D-2E58-4887-A2E1-EE17CE81CF3A}"/>
              </a:ext>
            </a:extLst>
          </p:cNvPr>
          <p:cNvSpPr txBox="1">
            <a:spLocks/>
          </p:cNvSpPr>
          <p:nvPr/>
        </p:nvSpPr>
        <p:spPr>
          <a:xfrm>
            <a:off x="6640285" y="801088"/>
            <a:ext cx="5312228" cy="4665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/>
              <a:t>what I used here:</a:t>
            </a:r>
          </a:p>
          <a:p>
            <a:pPr>
              <a:buFontTx/>
              <a:buChar char="-"/>
            </a:pPr>
            <a:r>
              <a:rPr lang="en-US" sz="1900" dirty="0"/>
              <a:t>Maven, SonarQube test</a:t>
            </a:r>
          </a:p>
          <a:p>
            <a:pPr>
              <a:buFontTx/>
              <a:buChar char="-"/>
            </a:pPr>
            <a:r>
              <a:rPr lang="en-US" sz="1900" dirty="0"/>
              <a:t>Create artifact “</a:t>
            </a:r>
            <a:r>
              <a:rPr lang="en-US" sz="1900" dirty="0" err="1"/>
              <a:t>webapp.war</a:t>
            </a:r>
            <a:r>
              <a:rPr lang="en-US" sz="1900" dirty="0"/>
              <a:t>” file</a:t>
            </a:r>
          </a:p>
          <a:p>
            <a:pPr>
              <a:buFontTx/>
              <a:buChar char="-"/>
            </a:pPr>
            <a:r>
              <a:rPr lang="en-US" sz="1900" dirty="0"/>
              <a:t>Ansible playbook, create Kubernetes Cluster, using parameters</a:t>
            </a:r>
          </a:p>
          <a:p>
            <a:pPr>
              <a:buFontTx/>
              <a:buChar char="-"/>
            </a:pPr>
            <a:r>
              <a:rPr lang="en-US" sz="1900" dirty="0"/>
              <a:t>Ansible playbook, create image and push to </a:t>
            </a:r>
            <a:r>
              <a:rPr lang="en-US" sz="1900" dirty="0" err="1"/>
              <a:t>DockerHub</a:t>
            </a:r>
            <a:r>
              <a:rPr lang="en-US" sz="1900" dirty="0"/>
              <a:t> repository</a:t>
            </a:r>
          </a:p>
          <a:p>
            <a:pPr>
              <a:buFontTx/>
              <a:buChar char="-"/>
            </a:pPr>
            <a:r>
              <a:rPr lang="en-US" sz="1900" dirty="0"/>
              <a:t>Ansible playbook, deploy image from </a:t>
            </a:r>
            <a:r>
              <a:rPr lang="en-US" sz="1900" dirty="0" err="1"/>
              <a:t>DockerHub</a:t>
            </a:r>
            <a:r>
              <a:rPr lang="en-US" sz="1900" dirty="0"/>
              <a:t> repository to Kubernetes Cluster using </a:t>
            </a:r>
            <a:r>
              <a:rPr lang="en-US" sz="1900" dirty="0" err="1"/>
              <a:t>yaml</a:t>
            </a:r>
            <a:r>
              <a:rPr lang="en-US" sz="1900" dirty="0"/>
              <a:t> config</a:t>
            </a:r>
          </a:p>
          <a:p>
            <a:pPr>
              <a:buFontTx/>
              <a:buChar char="-"/>
            </a:pPr>
            <a:r>
              <a:rPr lang="en-US" sz="1800" dirty="0"/>
              <a:t>Use GCP cloud provider</a:t>
            </a:r>
          </a:p>
          <a:p>
            <a:pPr>
              <a:buFontTx/>
              <a:buChar char="-"/>
            </a:pPr>
            <a:r>
              <a:rPr lang="en-US" sz="1900" dirty="0"/>
              <a:t>http://35.204.36.248:8081/webapp/</a:t>
            </a:r>
            <a:endParaRPr lang="uk-UA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30C5E75-2CAC-4825-809C-279FB9EE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9" y="801087"/>
            <a:ext cx="6298188" cy="588274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021067-83A2-400F-9072-242E6773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56" y="4055176"/>
            <a:ext cx="3545693" cy="2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7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517BCAB-A0F6-4E53-A3E9-24C1FC14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8" y="92627"/>
            <a:ext cx="11904332" cy="658486"/>
          </a:xfrm>
        </p:spPr>
        <p:txBody>
          <a:bodyPr>
            <a:normAutofit/>
          </a:bodyPr>
          <a:lstStyle/>
          <a:p>
            <a:r>
              <a:rPr lang="en-US" sz="3600" b="1" dirty="0"/>
              <a:t>Step 3. Deploy to STAGE </a:t>
            </a:r>
            <a:r>
              <a:rPr lang="en-US" sz="3600" b="1" dirty="0" err="1"/>
              <a:t>WebServer</a:t>
            </a:r>
            <a:r>
              <a:rPr lang="en-US" sz="3600" b="1" dirty="0"/>
              <a:t> using Jenkins job (manual)</a:t>
            </a:r>
            <a:endParaRPr lang="uk-UA" sz="3600" b="1" dirty="0"/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13B1438F-E77E-476A-B24D-598ABAF263F2}"/>
              </a:ext>
            </a:extLst>
          </p:cNvPr>
          <p:cNvSpPr txBox="1">
            <a:spLocks/>
          </p:cNvSpPr>
          <p:nvPr/>
        </p:nvSpPr>
        <p:spPr>
          <a:xfrm>
            <a:off x="6770914" y="6085114"/>
            <a:ext cx="5072739" cy="5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Deploy to PROD using Jenkins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BDA6BF76-9FFB-4B7B-AFCE-78D31487D616}"/>
              </a:ext>
            </a:extLst>
          </p:cNvPr>
          <p:cNvSpPr txBox="1">
            <a:spLocks/>
          </p:cNvSpPr>
          <p:nvPr/>
        </p:nvSpPr>
        <p:spPr>
          <a:xfrm>
            <a:off x="6640285" y="801088"/>
            <a:ext cx="5312228" cy="466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/>
              <a:t>what I used here:</a:t>
            </a:r>
          </a:p>
          <a:p>
            <a:pPr>
              <a:buFontTx/>
              <a:buChar char="-"/>
            </a:pPr>
            <a:r>
              <a:rPr lang="en-US" sz="1900" dirty="0"/>
              <a:t>Maven, SonarQube test</a:t>
            </a:r>
          </a:p>
          <a:p>
            <a:pPr>
              <a:buFontTx/>
              <a:buChar char="-"/>
            </a:pPr>
            <a:r>
              <a:rPr lang="en-US" sz="1900" dirty="0"/>
              <a:t>Create artifact “</a:t>
            </a:r>
            <a:r>
              <a:rPr lang="en-US" sz="1900" dirty="0" err="1"/>
              <a:t>webapp.war</a:t>
            </a:r>
            <a:r>
              <a:rPr lang="en-US" sz="1900" dirty="0"/>
              <a:t>” file</a:t>
            </a:r>
          </a:p>
          <a:p>
            <a:pPr>
              <a:buFontTx/>
              <a:buChar char="-"/>
            </a:pPr>
            <a:r>
              <a:rPr lang="en-US" sz="2000" dirty="0"/>
              <a:t>Ansible playbook, create image and push to </a:t>
            </a:r>
            <a:r>
              <a:rPr lang="en-US" sz="2000" dirty="0" err="1"/>
              <a:t>DockerHub</a:t>
            </a:r>
            <a:r>
              <a:rPr lang="en-US" sz="2000" dirty="0"/>
              <a:t> repository</a:t>
            </a:r>
          </a:p>
          <a:p>
            <a:pPr>
              <a:buFontTx/>
              <a:buChar char="-"/>
            </a:pPr>
            <a:r>
              <a:rPr lang="en-US" sz="2000" dirty="0"/>
              <a:t>Ansible playbook, deploy image from </a:t>
            </a:r>
            <a:r>
              <a:rPr lang="en-US" sz="2000" dirty="0" err="1"/>
              <a:t>DockerHub</a:t>
            </a:r>
            <a:r>
              <a:rPr lang="en-US" sz="2000" dirty="0"/>
              <a:t> repository to STAGE-Server</a:t>
            </a:r>
          </a:p>
          <a:p>
            <a:pPr>
              <a:buFontTx/>
              <a:buChar char="-"/>
            </a:pPr>
            <a:r>
              <a:rPr lang="en-US" sz="2000" dirty="0"/>
              <a:t>Use AWS cloud provider</a:t>
            </a:r>
          </a:p>
          <a:p>
            <a:pPr>
              <a:buFontTx/>
              <a:buChar char="-"/>
            </a:pPr>
            <a:r>
              <a:rPr lang="en-US" sz="1900" dirty="0"/>
              <a:t>http://18.198.63.214:8081/webapp/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EF0639-E405-4EF4-A195-6EF85A48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8" y="751113"/>
            <a:ext cx="6291942" cy="57803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F5D1A7-FB5F-4461-BEE3-A3950DED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0" y="3865042"/>
            <a:ext cx="3545693" cy="2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517BCAB-A0F6-4E53-A3E9-24C1FC14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8" y="92627"/>
            <a:ext cx="11904332" cy="658486"/>
          </a:xfrm>
        </p:spPr>
        <p:txBody>
          <a:bodyPr>
            <a:normAutofit/>
          </a:bodyPr>
          <a:lstStyle/>
          <a:p>
            <a:r>
              <a:rPr lang="en-US" sz="3600" b="1" dirty="0"/>
              <a:t>Step 4. Deploy to PROD </a:t>
            </a:r>
            <a:r>
              <a:rPr lang="en-US" sz="3600" b="1" dirty="0" err="1"/>
              <a:t>WebServer</a:t>
            </a:r>
            <a:r>
              <a:rPr lang="en-US" sz="3600" b="1" dirty="0"/>
              <a:t> using Jenkins job (manual)</a:t>
            </a:r>
            <a:endParaRPr lang="uk-UA" sz="3600" b="1" dirty="0"/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13B1438F-E77E-476A-B24D-598ABAF263F2}"/>
              </a:ext>
            </a:extLst>
          </p:cNvPr>
          <p:cNvSpPr txBox="1">
            <a:spLocks/>
          </p:cNvSpPr>
          <p:nvPr/>
        </p:nvSpPr>
        <p:spPr>
          <a:xfrm>
            <a:off x="6770914" y="6085114"/>
            <a:ext cx="5072739" cy="5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Deploy to DEV using Jenkins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BDA6BF76-9FFB-4B7B-AFCE-78D31487D616}"/>
              </a:ext>
            </a:extLst>
          </p:cNvPr>
          <p:cNvSpPr txBox="1">
            <a:spLocks/>
          </p:cNvSpPr>
          <p:nvPr/>
        </p:nvSpPr>
        <p:spPr>
          <a:xfrm>
            <a:off x="6640285" y="801088"/>
            <a:ext cx="5312228" cy="466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/>
              <a:t>what I used here:</a:t>
            </a:r>
          </a:p>
          <a:p>
            <a:pPr>
              <a:buFontTx/>
              <a:buChar char="-"/>
            </a:pPr>
            <a:r>
              <a:rPr lang="en-US" sz="1900" dirty="0"/>
              <a:t>Maven, SonarQube test</a:t>
            </a:r>
          </a:p>
          <a:p>
            <a:pPr>
              <a:buFontTx/>
              <a:buChar char="-"/>
            </a:pPr>
            <a:r>
              <a:rPr lang="en-US" sz="1900" dirty="0"/>
              <a:t>Create artifact “</a:t>
            </a:r>
            <a:r>
              <a:rPr lang="en-US" sz="1900" dirty="0" err="1"/>
              <a:t>webapp.war</a:t>
            </a:r>
            <a:r>
              <a:rPr lang="en-US" sz="1900" dirty="0"/>
              <a:t>” file</a:t>
            </a:r>
          </a:p>
          <a:p>
            <a:pPr>
              <a:buFontTx/>
              <a:buChar char="-"/>
            </a:pPr>
            <a:r>
              <a:rPr lang="en-US" sz="1800" dirty="0"/>
              <a:t>Ansible playbook, deploy image from </a:t>
            </a:r>
            <a:r>
              <a:rPr lang="en-US" sz="1800" dirty="0" err="1"/>
              <a:t>DockerHub</a:t>
            </a:r>
            <a:r>
              <a:rPr lang="en-US" sz="1800" dirty="0"/>
              <a:t> repository to STAGE-Server</a:t>
            </a:r>
          </a:p>
          <a:p>
            <a:pPr>
              <a:buFontTx/>
              <a:buChar char="-"/>
            </a:pPr>
            <a:r>
              <a:rPr lang="en-US" sz="1800" dirty="0"/>
              <a:t>Use AWS cloud provider</a:t>
            </a:r>
          </a:p>
          <a:p>
            <a:pPr>
              <a:buFontTx/>
              <a:buChar char="-"/>
            </a:pPr>
            <a:r>
              <a:rPr lang="en-US" sz="1900" dirty="0"/>
              <a:t>http://18.159.26.114:8081/webapp/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E9A16-A1D0-4434-A109-3A6412F15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8" y="801088"/>
            <a:ext cx="6281056" cy="57194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C7A68-F46E-4DB8-A1FA-6C5A9400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7" y="3865042"/>
            <a:ext cx="3545693" cy="2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114" y="1937657"/>
            <a:ext cx="8011886" cy="2982685"/>
          </a:xfrm>
        </p:spPr>
        <p:txBody>
          <a:bodyPr/>
          <a:lstStyle/>
          <a:p>
            <a:pPr algn="ctr"/>
            <a:r>
              <a:rPr lang="en-US" b="1" dirty="0"/>
              <a:t>developer, customer and users are happy because their service works well</a:t>
            </a:r>
            <a:r>
              <a:rPr lang="uk-UA" b="1" dirty="0"/>
              <a:t>  </a:t>
            </a:r>
            <a:r>
              <a:rPr lang="en-US" b="1" dirty="0"/>
              <a:t>:)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8437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6" y="65311"/>
            <a:ext cx="11146971" cy="57218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Infrastructure in pictures</a:t>
            </a:r>
            <a:endParaRPr lang="uk-UA" sz="4000" b="1" dirty="0"/>
          </a:p>
        </p:txBody>
      </p:sp>
      <p:pic>
        <p:nvPicPr>
          <p:cNvPr id="4" name="Місце для вмісту 8">
            <a:extLst>
              <a:ext uri="{FF2B5EF4-FFF2-40B4-BE49-F238E27FC236}">
                <a16:creationId xmlns:a16="http://schemas.microsoft.com/office/drawing/2014/main" id="{32AD1533-978F-4C5E-BA7E-1BC0B75F3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1" y="-6123"/>
            <a:ext cx="1546126" cy="955162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E49611-6E0C-4E53-906D-19D3A3232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1" y="2402877"/>
            <a:ext cx="1519009" cy="6444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5185A-178F-4EC8-BA43-77EC57FD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75" y="894609"/>
            <a:ext cx="5603425" cy="15068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E403DC-F92E-43B1-9077-CA1D112DF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9" y="1092883"/>
            <a:ext cx="5867620" cy="11073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3FC496-200C-4A85-9460-67A023F39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1" y="4870574"/>
            <a:ext cx="5688796" cy="1403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8BBD577-B9E8-4BCE-A6C3-28151ACA4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7" y="3121026"/>
            <a:ext cx="5724680" cy="13965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6F84672-A537-45DF-847A-6DD85A057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5" y="2613977"/>
            <a:ext cx="5645756" cy="161048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D85550-E20D-4A8E-9AFF-8FED4ADDC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9" y="4288971"/>
            <a:ext cx="5462467" cy="100919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E6FE900-2DD7-4183-BA19-9317A8A2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4" y="5342272"/>
            <a:ext cx="5674881" cy="13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936" y="-37650"/>
            <a:ext cx="7739743" cy="62547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Terraform: infrastructure as code</a:t>
            </a:r>
            <a:endParaRPr lang="uk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D9F1D-D7EB-4B3E-A41D-81521C6CF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5" y="465670"/>
            <a:ext cx="10472409" cy="559767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7C011F3-46F4-4BB0-A5A5-A4D4686F9A66}"/>
              </a:ext>
            </a:extLst>
          </p:cNvPr>
          <p:cNvSpPr txBox="1">
            <a:spLocks/>
          </p:cNvSpPr>
          <p:nvPr/>
        </p:nvSpPr>
        <p:spPr>
          <a:xfrm>
            <a:off x="0" y="6063343"/>
            <a:ext cx="12050486" cy="79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This is only a part of the code, you can see the whole project</a:t>
            </a:r>
            <a:r>
              <a:rPr lang="uk-UA" sz="1800" b="1" dirty="0"/>
              <a:t> </a:t>
            </a:r>
            <a:r>
              <a:rPr lang="en-US" sz="1800" b="1" dirty="0"/>
              <a:t>source code in my private repository by following the link:</a:t>
            </a:r>
            <a:r>
              <a:rPr lang="uk-UA" sz="1800" b="1" dirty="0"/>
              <a:t> </a:t>
            </a:r>
            <a:r>
              <a:rPr lang="en-US" sz="1800" b="1" dirty="0">
                <a:hlinkClick r:id="rId3"/>
              </a:rPr>
              <a:t>https://github.com/verholyak/Epam_External_Project</a:t>
            </a:r>
            <a:endParaRPr lang="uk-UA" sz="1800" b="1" dirty="0"/>
          </a:p>
        </p:txBody>
      </p:sp>
    </p:spTree>
    <p:extLst>
      <p:ext uri="{BB962C8B-B14F-4D97-AF65-F5344CB8AC3E}">
        <p14:creationId xmlns:p14="http://schemas.microsoft.com/office/powerpoint/2010/main" val="209759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" y="49439"/>
            <a:ext cx="11843658" cy="5275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Ansible playbook</a:t>
            </a:r>
            <a:endParaRPr lang="uk-UA" sz="32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B6F6B-2564-4044-BB5E-4D9348A3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1" y="596750"/>
            <a:ext cx="11722702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1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1072696"/>
            <a:ext cx="7053943" cy="4424589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DEMO</a:t>
            </a:r>
            <a:endParaRPr lang="uk-UA" sz="9600" b="1" dirty="0"/>
          </a:p>
        </p:txBody>
      </p:sp>
    </p:spTree>
    <p:extLst>
      <p:ext uri="{BB962C8B-B14F-4D97-AF65-F5344CB8AC3E}">
        <p14:creationId xmlns:p14="http://schemas.microsoft.com/office/powerpoint/2010/main" val="140040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1442815"/>
            <a:ext cx="10515600" cy="3553732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Question</a:t>
            </a:r>
            <a:r>
              <a:rPr lang="uk-UA" sz="7200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3972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B8E315-07F0-479E-A603-C45BC27DB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225"/>
            <a:ext cx="9144000" cy="8524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I'm trying to solve</a:t>
            </a:r>
            <a:r>
              <a:rPr lang="uk-UA" b="1" dirty="0"/>
              <a:t> ?</a:t>
            </a: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F26A34A3-7545-49FC-9FB9-E6D94B38A098}"/>
              </a:ext>
            </a:extLst>
          </p:cNvPr>
          <p:cNvSpPr txBox="1">
            <a:spLocks/>
          </p:cNvSpPr>
          <p:nvPr/>
        </p:nvSpPr>
        <p:spPr>
          <a:xfrm>
            <a:off x="752475" y="1885950"/>
            <a:ext cx="10839450" cy="2924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600" dirty="0"/>
              <a:t>- </a:t>
            </a:r>
            <a:r>
              <a:rPr lang="en-US" sz="3600" dirty="0"/>
              <a:t>How to build a user-friendly</a:t>
            </a:r>
            <a:r>
              <a:rPr lang="uk-UA" sz="3600" dirty="0"/>
              <a:t> </a:t>
            </a:r>
            <a:r>
              <a:rPr lang="en-US" sz="3600" dirty="0"/>
              <a:t>CI / CD process?</a:t>
            </a:r>
          </a:p>
          <a:p>
            <a:pPr algn="l"/>
            <a:r>
              <a:rPr lang="uk-UA" sz="3600" dirty="0"/>
              <a:t>- </a:t>
            </a:r>
            <a:r>
              <a:rPr lang="en-US" sz="3600" dirty="0"/>
              <a:t>How to build an environment for project deployment</a:t>
            </a:r>
            <a:endParaRPr lang="uk-UA" sz="3600" dirty="0"/>
          </a:p>
          <a:p>
            <a:pPr algn="l"/>
            <a:r>
              <a:rPr lang="uk-UA" sz="3600" dirty="0"/>
              <a:t>- </a:t>
            </a:r>
            <a:r>
              <a:rPr lang="en-US" sz="3600" dirty="0"/>
              <a:t>Which technology is most appropriate for the project</a:t>
            </a:r>
            <a:endParaRPr lang="uk-UA" sz="3600" dirty="0"/>
          </a:p>
          <a:p>
            <a:pPr algn="l"/>
            <a:r>
              <a:rPr lang="uk-UA" sz="3600" dirty="0"/>
              <a:t>- </a:t>
            </a:r>
            <a:r>
              <a:rPr lang="en-US" sz="3600" dirty="0"/>
              <a:t>how to make it cheaper</a:t>
            </a:r>
          </a:p>
          <a:p>
            <a:pPr algn="l"/>
            <a:r>
              <a:rPr lang="en-US" sz="3600" dirty="0"/>
              <a:t>- How to make a high availability service</a:t>
            </a:r>
          </a:p>
        </p:txBody>
      </p:sp>
    </p:spTree>
    <p:extLst>
      <p:ext uri="{BB962C8B-B14F-4D97-AF65-F5344CB8AC3E}">
        <p14:creationId xmlns:p14="http://schemas.microsoft.com/office/powerpoint/2010/main" val="23061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9039"/>
            <a:ext cx="10515600" cy="744661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Used tools and services</a:t>
            </a:r>
            <a:endParaRPr lang="uk-UA" b="1" dirty="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A3D4C2-89DD-493D-94D8-3DED2DD20E87}"/>
              </a:ext>
            </a:extLst>
          </p:cNvPr>
          <p:cNvSpPr txBox="1">
            <a:spLocks/>
          </p:cNvSpPr>
          <p:nvPr/>
        </p:nvSpPr>
        <p:spPr>
          <a:xfrm>
            <a:off x="2085975" y="752477"/>
            <a:ext cx="3613539" cy="5543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/>
              <a:t>Cloud Provider:</a:t>
            </a:r>
          </a:p>
          <a:p>
            <a:pPr>
              <a:lnSpc>
                <a:spcPct val="100000"/>
              </a:lnSpc>
            </a:pPr>
            <a:r>
              <a:rPr lang="en-US" sz="2900" b="1" dirty="0" err="1"/>
              <a:t>Operationtions</a:t>
            </a:r>
            <a:r>
              <a:rPr lang="en-US" sz="2900" b="1" dirty="0"/>
              <a:t> System: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Automation: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Bucket secret: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Integration: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Containers: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Cluster Manager: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Web Servers: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Build: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Monitoring: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Testing: </a:t>
            </a:r>
          </a:p>
          <a:p>
            <a:pPr>
              <a:lnSpc>
                <a:spcPct val="100000"/>
              </a:lnSpc>
            </a:pPr>
            <a:r>
              <a:rPr lang="en-US" sz="2900" b="1" dirty="0"/>
              <a:t>Virtualizations: </a:t>
            </a:r>
            <a:endParaRPr lang="uk-UA" sz="2900" b="1" dirty="0"/>
          </a:p>
        </p:txBody>
      </p:sp>
      <p:pic>
        <p:nvPicPr>
          <p:cNvPr id="24" name="Місце для вмісту 8">
            <a:extLst>
              <a:ext uri="{FF2B5EF4-FFF2-40B4-BE49-F238E27FC236}">
                <a16:creationId xmlns:a16="http://schemas.microsoft.com/office/drawing/2014/main" id="{7969586B-E339-4ED9-97A6-A5A05EEEA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20" y="578350"/>
            <a:ext cx="1592401" cy="983750"/>
          </a:xfr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8E005F9-2FF4-499D-92F0-959CA13E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41" y="793700"/>
            <a:ext cx="1406710" cy="596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948D8C-793B-47A9-981F-AF127FEE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16" y="1380142"/>
            <a:ext cx="1663909" cy="4482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B4B30A-171B-4A71-A77B-B90E48D28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27" y="1348599"/>
            <a:ext cx="1663908" cy="5011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A80839-38A9-4B96-A369-BBE3B89EC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88" y="1409700"/>
            <a:ext cx="1148095" cy="9076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1E359C-438A-4A0E-AA3D-54EB77EA0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82" y="1735869"/>
            <a:ext cx="1592402" cy="55008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E51BDD-3EF1-4475-B814-83D2C7CB9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98" y="2143427"/>
            <a:ext cx="681838" cy="6818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2541034-6D89-4AE2-8065-C43C6BA3F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42" y="2258424"/>
            <a:ext cx="483742" cy="43088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571E2A-4AD7-4178-89BA-A48ECAA4A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53" y="2561749"/>
            <a:ext cx="455929" cy="7434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960859-2ECA-4AED-AF19-F2B251A140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0" y="3074008"/>
            <a:ext cx="809398" cy="6711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B8BAE86-E8B9-450A-96E2-F7A93C4BB1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13" y="3369468"/>
            <a:ext cx="1437729" cy="74342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D4BE71B-214B-40E3-B142-4044668A73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8" y="3816046"/>
            <a:ext cx="858823" cy="858823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2B94707-CEE0-4829-8E50-8B83E5C02D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95" y="3689529"/>
            <a:ext cx="827818" cy="82781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6AC4E6C-8E4D-4719-81F4-B81945B69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229100"/>
            <a:ext cx="1563576" cy="67010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D1179BC-92C3-43D2-B332-EB2D7DC5A6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75" y="3821887"/>
            <a:ext cx="1353313" cy="107842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35074C-CCDA-4461-9A30-A8F55C2C54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75" y="4926943"/>
            <a:ext cx="1563576" cy="409657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82DF93A-0920-467D-9F53-24165EEA5E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01" y="4957262"/>
            <a:ext cx="744661" cy="74466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BFA6ECB-35D0-4B0F-BA93-64D6B938A3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68" y="5178537"/>
            <a:ext cx="1977488" cy="61066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54B4D27E-C8D4-4223-986D-4E362694AE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73" y="5502591"/>
            <a:ext cx="1836861" cy="9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41"/>
            <a:ext cx="10515600" cy="51038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CI / CD process</a:t>
            </a:r>
            <a:endParaRPr lang="uk-UA" sz="3600" b="1" dirty="0"/>
          </a:p>
        </p:txBody>
      </p:sp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8EFA1C03-6163-4970-AB71-C4CC8D03746F}"/>
              </a:ext>
            </a:extLst>
          </p:cNvPr>
          <p:cNvSpPr/>
          <p:nvPr/>
        </p:nvSpPr>
        <p:spPr>
          <a:xfrm>
            <a:off x="1369569" y="966339"/>
            <a:ext cx="2944588" cy="54913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52B08514-E13E-452B-B79C-756E263EB47F}"/>
              </a:ext>
            </a:extLst>
          </p:cNvPr>
          <p:cNvSpPr/>
          <p:nvPr/>
        </p:nvSpPr>
        <p:spPr>
          <a:xfrm>
            <a:off x="4573419" y="973752"/>
            <a:ext cx="2944588" cy="55349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: округлені кути 11">
            <a:extLst>
              <a:ext uri="{FF2B5EF4-FFF2-40B4-BE49-F238E27FC236}">
                <a16:creationId xmlns:a16="http://schemas.microsoft.com/office/drawing/2014/main" id="{247483BF-91E6-4AC9-BE97-47BD74361488}"/>
              </a:ext>
            </a:extLst>
          </p:cNvPr>
          <p:cNvSpPr/>
          <p:nvPr/>
        </p:nvSpPr>
        <p:spPr>
          <a:xfrm>
            <a:off x="7743752" y="1031533"/>
            <a:ext cx="2944587" cy="55240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45A1CA2-2607-4EA7-85BE-C8EF627E4493}"/>
              </a:ext>
            </a:extLst>
          </p:cNvPr>
          <p:cNvSpPr txBox="1">
            <a:spLocks/>
          </p:cNvSpPr>
          <p:nvPr/>
        </p:nvSpPr>
        <p:spPr>
          <a:xfrm>
            <a:off x="8300344" y="517529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Production</a:t>
            </a:r>
            <a:endParaRPr lang="uk-UA" sz="2000" b="1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7F84289-66C8-43F0-8526-759BE42FECF3}"/>
              </a:ext>
            </a:extLst>
          </p:cNvPr>
          <p:cNvSpPr txBox="1">
            <a:spLocks/>
          </p:cNvSpPr>
          <p:nvPr/>
        </p:nvSpPr>
        <p:spPr>
          <a:xfrm>
            <a:off x="5099950" y="495746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Staging</a:t>
            </a:r>
            <a:endParaRPr lang="uk-UA" sz="2000" b="1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7D97DFB8-2EFE-4D9B-86E4-C8303FC0DCC2}"/>
              </a:ext>
            </a:extLst>
          </p:cNvPr>
          <p:cNvSpPr txBox="1">
            <a:spLocks/>
          </p:cNvSpPr>
          <p:nvPr/>
        </p:nvSpPr>
        <p:spPr>
          <a:xfrm>
            <a:off x="1888665" y="517526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Development</a:t>
            </a:r>
            <a:endParaRPr lang="uk-UA" sz="2000" b="1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796643-DA4C-49B4-BD0C-6C14C620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" y="1001487"/>
            <a:ext cx="838312" cy="10642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0D1135-6FC0-4C06-979E-6CD3FDCF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507" y="2106386"/>
            <a:ext cx="1012372" cy="101237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AFBC8B-C403-4B6B-B16B-BD58A8ECC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4" y="3316253"/>
            <a:ext cx="796367" cy="79636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03CBA2B-D5ED-4BE9-ABDE-D354B2B4C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24" y="488492"/>
            <a:ext cx="503462" cy="5034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A82BFAC-EA27-412E-9129-66801D48C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8" y="3407689"/>
            <a:ext cx="543683" cy="54368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522814A-0975-4519-B6A0-C7C8785F7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09" y="3261207"/>
            <a:ext cx="851413" cy="85141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5F35894-3F35-4220-953B-5A0C4A3EF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95" y="1429260"/>
            <a:ext cx="637446" cy="63744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919136A-CE80-45F0-B9C4-8AFBC1488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44" y="1480139"/>
            <a:ext cx="637446" cy="63744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B0FC6BC-FAC8-4E83-944E-6A3BBC741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79" y="3964661"/>
            <a:ext cx="557896" cy="55789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06639E6-9BF1-4C55-89C9-8584DCB76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5" y="5510738"/>
            <a:ext cx="557893" cy="557893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44D1A49D-22BB-4D91-9F93-2DD5FEDDBC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68" y="1440508"/>
            <a:ext cx="503462" cy="488498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096BE54-9A75-4F40-B604-FD5703E08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57" y="1350642"/>
            <a:ext cx="726502" cy="715086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7D18DC2-2BB6-4F75-A789-E5F935F848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17" y="1747983"/>
            <a:ext cx="726502" cy="71508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B2594FB-8ABD-4289-B219-DD69114CD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85" y="5382585"/>
            <a:ext cx="726502" cy="71508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2C5222F8-3A21-459B-A58E-EF25453870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91" y="1359089"/>
            <a:ext cx="777605" cy="64699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ED30AA9-FD83-4487-94A6-D06F9DC7ED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80" y="2581649"/>
            <a:ext cx="465277" cy="46527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54D51BC-E1A9-4851-885A-87293296CD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23" y="2592361"/>
            <a:ext cx="465276" cy="465276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1E0EB860-185F-41F0-966A-C587AC9D56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86" y="2895354"/>
            <a:ext cx="469726" cy="469726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87F6E06E-F1F1-4FD0-9D26-3F854F6E18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23" y="5595570"/>
            <a:ext cx="595549" cy="49659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779F3BC3-2F9C-4E4B-BEE9-DA55DDF96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19" y="5572037"/>
            <a:ext cx="595549" cy="496594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BE1A08EE-9382-4B8F-B1D9-1405ADC67F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6" y="5581579"/>
            <a:ext cx="530356" cy="442233"/>
          </a:xfrm>
          <a:prstGeom prst="rect">
            <a:avLst/>
          </a:prstGeom>
        </p:spPr>
      </p:pic>
      <p:sp>
        <p:nvSpPr>
          <p:cNvPr id="87" name="Стрілка: униз 86">
            <a:extLst>
              <a:ext uri="{FF2B5EF4-FFF2-40B4-BE49-F238E27FC236}">
                <a16:creationId xmlns:a16="http://schemas.microsoft.com/office/drawing/2014/main" id="{0F64647C-4A3F-46F8-8B0C-6EB14CE2A9AB}"/>
              </a:ext>
            </a:extLst>
          </p:cNvPr>
          <p:cNvSpPr/>
          <p:nvPr/>
        </p:nvSpPr>
        <p:spPr>
          <a:xfrm>
            <a:off x="468086" y="2463069"/>
            <a:ext cx="160588" cy="7811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6" name="Стрілка: кутова вгору 95">
            <a:extLst>
              <a:ext uri="{FF2B5EF4-FFF2-40B4-BE49-F238E27FC236}">
                <a16:creationId xmlns:a16="http://schemas.microsoft.com/office/drawing/2014/main" id="{407ACBF2-C875-4439-A6F0-85630A8D7330}"/>
              </a:ext>
            </a:extLst>
          </p:cNvPr>
          <p:cNvSpPr/>
          <p:nvPr/>
        </p:nvSpPr>
        <p:spPr>
          <a:xfrm>
            <a:off x="4229586" y="2076238"/>
            <a:ext cx="1287145" cy="1549833"/>
          </a:xfrm>
          <a:prstGeom prst="bentUpArrow">
            <a:avLst>
              <a:gd name="adj1" fmla="val 4180"/>
              <a:gd name="adj2" fmla="val 7903"/>
              <a:gd name="adj3" fmla="val 1297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8" name="Стрілка: кутова вгору 97">
            <a:extLst>
              <a:ext uri="{FF2B5EF4-FFF2-40B4-BE49-F238E27FC236}">
                <a16:creationId xmlns:a16="http://schemas.microsoft.com/office/drawing/2014/main" id="{117FBE22-B3AD-475E-BAAA-E823B1568A32}"/>
              </a:ext>
            </a:extLst>
          </p:cNvPr>
          <p:cNvSpPr/>
          <p:nvPr/>
        </p:nvSpPr>
        <p:spPr>
          <a:xfrm>
            <a:off x="4229584" y="2789265"/>
            <a:ext cx="4457216" cy="949964"/>
          </a:xfrm>
          <a:prstGeom prst="bentUpArrow">
            <a:avLst>
              <a:gd name="adj1" fmla="val 6761"/>
              <a:gd name="adj2" fmla="val 11055"/>
              <a:gd name="adj3" fmla="val 216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1" name="Стрілка: униз 100">
            <a:extLst>
              <a:ext uri="{FF2B5EF4-FFF2-40B4-BE49-F238E27FC236}">
                <a16:creationId xmlns:a16="http://schemas.microsoft.com/office/drawing/2014/main" id="{DCB67EC5-5E2F-454D-9AD4-F8BA90662F13}"/>
              </a:ext>
            </a:extLst>
          </p:cNvPr>
          <p:cNvSpPr/>
          <p:nvPr/>
        </p:nvSpPr>
        <p:spPr>
          <a:xfrm>
            <a:off x="3962989" y="4006214"/>
            <a:ext cx="132767" cy="14675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" name="Стрілка: униз 102">
            <a:extLst>
              <a:ext uri="{FF2B5EF4-FFF2-40B4-BE49-F238E27FC236}">
                <a16:creationId xmlns:a16="http://schemas.microsoft.com/office/drawing/2014/main" id="{0993AF8D-B218-460F-A2FC-7818D42E1AB6}"/>
              </a:ext>
            </a:extLst>
          </p:cNvPr>
          <p:cNvSpPr/>
          <p:nvPr/>
        </p:nvSpPr>
        <p:spPr>
          <a:xfrm rot="10800000">
            <a:off x="3962989" y="2005591"/>
            <a:ext cx="127380" cy="13472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7B93FE8A-9B51-4613-8F95-40B892E55A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6" y="3415904"/>
            <a:ext cx="525051" cy="50997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B84FDA6-2B25-41A8-8324-B9D9C36F32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47" y="1505647"/>
            <a:ext cx="530356" cy="442233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67BDA91A-9283-4FCC-B101-F84FAC5ED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44" y="2122454"/>
            <a:ext cx="637446" cy="637446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44CF88C2-C3C6-4E28-8825-E1D4E108AE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577" y="4631668"/>
            <a:ext cx="810232" cy="798657"/>
          </a:xfrm>
          <a:prstGeom prst="rect">
            <a:avLst/>
          </a:prstGeom>
        </p:spPr>
      </p:pic>
      <p:sp>
        <p:nvSpPr>
          <p:cNvPr id="118" name="Стрілка: униз 117">
            <a:extLst>
              <a:ext uri="{FF2B5EF4-FFF2-40B4-BE49-F238E27FC236}">
                <a16:creationId xmlns:a16="http://schemas.microsoft.com/office/drawing/2014/main" id="{A95B1738-56B9-40E8-9654-7D3DC82EE0A3}"/>
              </a:ext>
            </a:extLst>
          </p:cNvPr>
          <p:cNvSpPr/>
          <p:nvPr/>
        </p:nvSpPr>
        <p:spPr>
          <a:xfrm rot="5400000">
            <a:off x="2188904" y="1423982"/>
            <a:ext cx="94499" cy="55789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0" name="Стрілка: униз 119">
            <a:extLst>
              <a:ext uri="{FF2B5EF4-FFF2-40B4-BE49-F238E27FC236}">
                <a16:creationId xmlns:a16="http://schemas.microsoft.com/office/drawing/2014/main" id="{894BB399-BB7E-403B-A28C-AA9662D75EA5}"/>
              </a:ext>
            </a:extLst>
          </p:cNvPr>
          <p:cNvSpPr/>
          <p:nvPr/>
        </p:nvSpPr>
        <p:spPr>
          <a:xfrm rot="5400000">
            <a:off x="2215258" y="5525482"/>
            <a:ext cx="94499" cy="55789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4" name="Стрілка: униз 123">
            <a:extLst>
              <a:ext uri="{FF2B5EF4-FFF2-40B4-BE49-F238E27FC236}">
                <a16:creationId xmlns:a16="http://schemas.microsoft.com/office/drawing/2014/main" id="{52622072-26E0-4CA7-AEE3-B0B84EBAC7BC}"/>
              </a:ext>
            </a:extLst>
          </p:cNvPr>
          <p:cNvSpPr/>
          <p:nvPr/>
        </p:nvSpPr>
        <p:spPr>
          <a:xfrm rot="5400000">
            <a:off x="3405741" y="1435222"/>
            <a:ext cx="94499" cy="55789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6" name="Стрілка: униз 125">
            <a:extLst>
              <a:ext uri="{FF2B5EF4-FFF2-40B4-BE49-F238E27FC236}">
                <a16:creationId xmlns:a16="http://schemas.microsoft.com/office/drawing/2014/main" id="{ABDCE4F9-A5A1-468C-B70F-0EFE326AF3F1}"/>
              </a:ext>
            </a:extLst>
          </p:cNvPr>
          <p:cNvSpPr/>
          <p:nvPr/>
        </p:nvSpPr>
        <p:spPr>
          <a:xfrm rot="5400000">
            <a:off x="3379534" y="5523749"/>
            <a:ext cx="94499" cy="55789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8" name="Стрілка: униз 127">
            <a:extLst>
              <a:ext uri="{FF2B5EF4-FFF2-40B4-BE49-F238E27FC236}">
                <a16:creationId xmlns:a16="http://schemas.microsoft.com/office/drawing/2014/main" id="{C3FF5BFC-858B-47C6-B981-03FAB1E9AC8C}"/>
              </a:ext>
            </a:extLst>
          </p:cNvPr>
          <p:cNvSpPr/>
          <p:nvPr/>
        </p:nvSpPr>
        <p:spPr>
          <a:xfrm rot="16200000">
            <a:off x="6098417" y="1423982"/>
            <a:ext cx="94499" cy="55789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0" name="Стрілка: униз 129">
            <a:extLst>
              <a:ext uri="{FF2B5EF4-FFF2-40B4-BE49-F238E27FC236}">
                <a16:creationId xmlns:a16="http://schemas.microsoft.com/office/drawing/2014/main" id="{74442768-C0F7-4D25-98E8-387EAD677E94}"/>
              </a:ext>
            </a:extLst>
          </p:cNvPr>
          <p:cNvSpPr/>
          <p:nvPr/>
        </p:nvSpPr>
        <p:spPr>
          <a:xfrm rot="16200000">
            <a:off x="9251284" y="1885887"/>
            <a:ext cx="94499" cy="55789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Стрілка: кутова вгору 132">
            <a:extLst>
              <a:ext uri="{FF2B5EF4-FFF2-40B4-BE49-F238E27FC236}">
                <a16:creationId xmlns:a16="http://schemas.microsoft.com/office/drawing/2014/main" id="{C6B40F33-17F8-489F-9E5F-F756503A3670}"/>
              </a:ext>
            </a:extLst>
          </p:cNvPr>
          <p:cNvSpPr/>
          <p:nvPr/>
        </p:nvSpPr>
        <p:spPr>
          <a:xfrm rot="5400000" flipV="1">
            <a:off x="4828367" y="3754062"/>
            <a:ext cx="3833634" cy="456965"/>
          </a:xfrm>
          <a:prstGeom prst="bentUpArrow">
            <a:avLst>
              <a:gd name="adj1" fmla="val 13089"/>
              <a:gd name="adj2" fmla="val 25000"/>
              <a:gd name="adj3" fmla="val 2976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Стрілка: кутова вгору 134">
            <a:extLst>
              <a:ext uri="{FF2B5EF4-FFF2-40B4-BE49-F238E27FC236}">
                <a16:creationId xmlns:a16="http://schemas.microsoft.com/office/drawing/2014/main" id="{C9F7C39C-02BB-4832-A924-45FB0719C49B}"/>
              </a:ext>
            </a:extLst>
          </p:cNvPr>
          <p:cNvSpPr/>
          <p:nvPr/>
        </p:nvSpPr>
        <p:spPr>
          <a:xfrm rot="5400000" flipV="1">
            <a:off x="8259476" y="3945397"/>
            <a:ext cx="3436293" cy="471639"/>
          </a:xfrm>
          <a:prstGeom prst="bentUpArrow">
            <a:avLst>
              <a:gd name="adj1" fmla="val 13089"/>
              <a:gd name="adj2" fmla="val 25000"/>
              <a:gd name="adj3" fmla="val 2976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927C5DF5-A7BB-4D4F-A9C1-4A6AB8E50E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2" y="4315126"/>
            <a:ext cx="687437" cy="687437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C209816A-6F0C-45EE-A9C2-D2A325948B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67" y="4392024"/>
            <a:ext cx="487714" cy="434422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81817831-BB98-4B1A-824E-7D80898CB1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12" y="4043712"/>
            <a:ext cx="635464" cy="399795"/>
          </a:xfrm>
          <a:prstGeom prst="rect">
            <a:avLst/>
          </a:prstGeom>
        </p:spPr>
      </p:pic>
      <p:sp>
        <p:nvSpPr>
          <p:cNvPr id="151" name="Стрілка: кутова вгору 150">
            <a:extLst>
              <a:ext uri="{FF2B5EF4-FFF2-40B4-BE49-F238E27FC236}">
                <a16:creationId xmlns:a16="http://schemas.microsoft.com/office/drawing/2014/main" id="{B0B94CC1-CBB2-4452-8E86-1BEEECC94942}"/>
              </a:ext>
            </a:extLst>
          </p:cNvPr>
          <p:cNvSpPr/>
          <p:nvPr/>
        </p:nvSpPr>
        <p:spPr>
          <a:xfrm rot="10800000">
            <a:off x="9243391" y="2675271"/>
            <a:ext cx="1730521" cy="2864478"/>
          </a:xfrm>
          <a:prstGeom prst="bentUpArrow">
            <a:avLst>
              <a:gd name="adj1" fmla="val 2935"/>
              <a:gd name="adj2" fmla="val 6347"/>
              <a:gd name="adj3" fmla="val 1297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3" name="Стрілка: кутова вгору 152">
            <a:extLst>
              <a:ext uri="{FF2B5EF4-FFF2-40B4-BE49-F238E27FC236}">
                <a16:creationId xmlns:a16="http://schemas.microsoft.com/office/drawing/2014/main" id="{76506B94-8664-46BD-8225-B84803B92027}"/>
              </a:ext>
            </a:extLst>
          </p:cNvPr>
          <p:cNvSpPr/>
          <p:nvPr/>
        </p:nvSpPr>
        <p:spPr>
          <a:xfrm rot="10800000">
            <a:off x="6030686" y="4971595"/>
            <a:ext cx="4964994" cy="568154"/>
          </a:xfrm>
          <a:prstGeom prst="bentUpArrow">
            <a:avLst>
              <a:gd name="adj1" fmla="val 10599"/>
              <a:gd name="adj2" fmla="val 16885"/>
              <a:gd name="adj3" fmla="val 263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5" name="Стрілка: униз 154">
            <a:extLst>
              <a:ext uri="{FF2B5EF4-FFF2-40B4-BE49-F238E27FC236}">
                <a16:creationId xmlns:a16="http://schemas.microsoft.com/office/drawing/2014/main" id="{AC01669C-853B-4449-BAF3-CAFDAF8494EE}"/>
              </a:ext>
            </a:extLst>
          </p:cNvPr>
          <p:cNvSpPr/>
          <p:nvPr/>
        </p:nvSpPr>
        <p:spPr>
          <a:xfrm rot="16200000">
            <a:off x="1119808" y="1470883"/>
            <a:ext cx="94499" cy="46409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9" name="Стрілка: кутова вгору 158">
            <a:extLst>
              <a:ext uri="{FF2B5EF4-FFF2-40B4-BE49-F238E27FC236}">
                <a16:creationId xmlns:a16="http://schemas.microsoft.com/office/drawing/2014/main" id="{EDF599DA-696A-4286-BEFA-1941DE8069E0}"/>
              </a:ext>
            </a:extLst>
          </p:cNvPr>
          <p:cNvSpPr/>
          <p:nvPr/>
        </p:nvSpPr>
        <p:spPr>
          <a:xfrm rot="5400000">
            <a:off x="-1158039" y="3338178"/>
            <a:ext cx="3850671" cy="1271702"/>
          </a:xfrm>
          <a:prstGeom prst="bentUpArrow">
            <a:avLst>
              <a:gd name="adj1" fmla="val 3751"/>
              <a:gd name="adj2" fmla="val 5757"/>
              <a:gd name="adj3" fmla="val 1526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0F60FC45-F547-4800-8A9E-BAC91CBE31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59" y="342310"/>
            <a:ext cx="785793" cy="786265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A1B64A61-8C83-47A4-8834-E281036479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358" y="366654"/>
            <a:ext cx="785793" cy="786265"/>
          </a:xfrm>
          <a:prstGeom prst="rect">
            <a:avLst/>
          </a:prstGeom>
        </p:spPr>
      </p:pic>
      <p:sp>
        <p:nvSpPr>
          <p:cNvPr id="165" name="Заголовок 1">
            <a:extLst>
              <a:ext uri="{FF2B5EF4-FFF2-40B4-BE49-F238E27FC236}">
                <a16:creationId xmlns:a16="http://schemas.microsoft.com/office/drawing/2014/main" id="{7E77DD13-5400-40A7-A887-D86C203CB1DA}"/>
              </a:ext>
            </a:extLst>
          </p:cNvPr>
          <p:cNvSpPr txBox="1">
            <a:spLocks/>
          </p:cNvSpPr>
          <p:nvPr/>
        </p:nvSpPr>
        <p:spPr>
          <a:xfrm>
            <a:off x="10566002" y="3053451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users</a:t>
            </a:r>
            <a:endParaRPr lang="uk-UA" sz="2000" b="1" dirty="0"/>
          </a:p>
        </p:txBody>
      </p:sp>
      <p:sp>
        <p:nvSpPr>
          <p:cNvPr id="167" name="Заголовок 1">
            <a:extLst>
              <a:ext uri="{FF2B5EF4-FFF2-40B4-BE49-F238E27FC236}">
                <a16:creationId xmlns:a16="http://schemas.microsoft.com/office/drawing/2014/main" id="{ADF12DF2-74CE-41B9-A649-2E8F897B1D66}"/>
              </a:ext>
            </a:extLst>
          </p:cNvPr>
          <p:cNvSpPr txBox="1">
            <a:spLocks/>
          </p:cNvSpPr>
          <p:nvPr/>
        </p:nvSpPr>
        <p:spPr>
          <a:xfrm>
            <a:off x="-158729" y="1944245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developer</a:t>
            </a:r>
            <a:endParaRPr lang="uk-UA" sz="2000" b="1" dirty="0"/>
          </a:p>
        </p:txBody>
      </p:sp>
      <p:sp>
        <p:nvSpPr>
          <p:cNvPr id="169" name="Заголовок 1">
            <a:extLst>
              <a:ext uri="{FF2B5EF4-FFF2-40B4-BE49-F238E27FC236}">
                <a16:creationId xmlns:a16="http://schemas.microsoft.com/office/drawing/2014/main" id="{A6746DD2-0666-4864-8460-9B6AA08FECA8}"/>
              </a:ext>
            </a:extLst>
          </p:cNvPr>
          <p:cNvSpPr txBox="1">
            <a:spLocks/>
          </p:cNvSpPr>
          <p:nvPr/>
        </p:nvSpPr>
        <p:spPr>
          <a:xfrm>
            <a:off x="10597231" y="5416080"/>
            <a:ext cx="1768924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customer</a:t>
            </a:r>
            <a:endParaRPr lang="uk-UA" sz="2000" b="1" dirty="0"/>
          </a:p>
        </p:txBody>
      </p:sp>
      <p:sp>
        <p:nvSpPr>
          <p:cNvPr id="170" name="Стрілка: вліво-вправо 169">
            <a:extLst>
              <a:ext uri="{FF2B5EF4-FFF2-40B4-BE49-F238E27FC236}">
                <a16:creationId xmlns:a16="http://schemas.microsoft.com/office/drawing/2014/main" id="{44CF6CB8-071F-4FB9-8DA6-C6F64A39B350}"/>
              </a:ext>
            </a:extLst>
          </p:cNvPr>
          <p:cNvSpPr/>
          <p:nvPr/>
        </p:nvSpPr>
        <p:spPr>
          <a:xfrm>
            <a:off x="887268" y="3569385"/>
            <a:ext cx="599906" cy="249920"/>
          </a:xfrm>
          <a:prstGeom prst="leftRightArrow">
            <a:avLst>
              <a:gd name="adj1" fmla="val 35745"/>
              <a:gd name="adj2" fmla="val 52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2" name="Заголовок 1">
            <a:extLst>
              <a:ext uri="{FF2B5EF4-FFF2-40B4-BE49-F238E27FC236}">
                <a16:creationId xmlns:a16="http://schemas.microsoft.com/office/drawing/2014/main" id="{FF7BDFF0-EDB0-40BC-904C-BCF45AF3F0CA}"/>
              </a:ext>
            </a:extLst>
          </p:cNvPr>
          <p:cNvSpPr txBox="1">
            <a:spLocks/>
          </p:cNvSpPr>
          <p:nvPr/>
        </p:nvSpPr>
        <p:spPr>
          <a:xfrm>
            <a:off x="1864392" y="4817426"/>
            <a:ext cx="1954941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backend</a:t>
            </a:r>
            <a:endParaRPr lang="uk-UA" sz="2000" b="1" dirty="0"/>
          </a:p>
        </p:txBody>
      </p:sp>
      <p:sp>
        <p:nvSpPr>
          <p:cNvPr id="176" name="Заголовок 1">
            <a:extLst>
              <a:ext uri="{FF2B5EF4-FFF2-40B4-BE49-F238E27FC236}">
                <a16:creationId xmlns:a16="http://schemas.microsoft.com/office/drawing/2014/main" id="{F68D6F3A-79A6-4513-A775-B97106D225F8}"/>
              </a:ext>
            </a:extLst>
          </p:cNvPr>
          <p:cNvSpPr txBox="1">
            <a:spLocks/>
          </p:cNvSpPr>
          <p:nvPr/>
        </p:nvSpPr>
        <p:spPr>
          <a:xfrm>
            <a:off x="1816384" y="2182973"/>
            <a:ext cx="1990145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test environment</a:t>
            </a:r>
            <a:endParaRPr lang="uk-UA" sz="2000" b="1" dirty="0"/>
          </a:p>
        </p:txBody>
      </p:sp>
      <p:sp>
        <p:nvSpPr>
          <p:cNvPr id="178" name="Заголовок 1">
            <a:extLst>
              <a:ext uri="{FF2B5EF4-FFF2-40B4-BE49-F238E27FC236}">
                <a16:creationId xmlns:a16="http://schemas.microsoft.com/office/drawing/2014/main" id="{7D3F05E8-21ED-44BF-BF68-E191BD22CF09}"/>
              </a:ext>
            </a:extLst>
          </p:cNvPr>
          <p:cNvSpPr txBox="1">
            <a:spLocks/>
          </p:cNvSpPr>
          <p:nvPr/>
        </p:nvSpPr>
        <p:spPr>
          <a:xfrm>
            <a:off x="201831" y="3130213"/>
            <a:ext cx="1954941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webhook</a:t>
            </a:r>
            <a:endParaRPr lang="uk-UA" sz="2000" b="1" dirty="0"/>
          </a:p>
        </p:txBody>
      </p:sp>
      <p:sp>
        <p:nvSpPr>
          <p:cNvPr id="180" name="Заголовок 1">
            <a:extLst>
              <a:ext uri="{FF2B5EF4-FFF2-40B4-BE49-F238E27FC236}">
                <a16:creationId xmlns:a16="http://schemas.microsoft.com/office/drawing/2014/main" id="{73B4065C-91A4-4846-9D04-F0CEBC442C8F}"/>
              </a:ext>
            </a:extLst>
          </p:cNvPr>
          <p:cNvSpPr txBox="1">
            <a:spLocks/>
          </p:cNvSpPr>
          <p:nvPr/>
        </p:nvSpPr>
        <p:spPr>
          <a:xfrm>
            <a:off x="893644" y="4392776"/>
            <a:ext cx="1954941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hub</a:t>
            </a:r>
            <a:endParaRPr lang="uk-UA" sz="2000" b="1" dirty="0"/>
          </a:p>
        </p:txBody>
      </p:sp>
      <p:sp>
        <p:nvSpPr>
          <p:cNvPr id="182" name="Заголовок 1">
            <a:extLst>
              <a:ext uri="{FF2B5EF4-FFF2-40B4-BE49-F238E27FC236}">
                <a16:creationId xmlns:a16="http://schemas.microsoft.com/office/drawing/2014/main" id="{57793908-BE21-4C8D-9FC2-529E7D50D2DF}"/>
              </a:ext>
            </a:extLst>
          </p:cNvPr>
          <p:cNvSpPr txBox="1">
            <a:spLocks/>
          </p:cNvSpPr>
          <p:nvPr/>
        </p:nvSpPr>
        <p:spPr>
          <a:xfrm>
            <a:off x="4123860" y="2979322"/>
            <a:ext cx="1259352" cy="396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/>
              <a:t>minitoring</a:t>
            </a:r>
            <a:endParaRPr lang="uk-UA" sz="2000" b="1" dirty="0"/>
          </a:p>
        </p:txBody>
      </p:sp>
      <p:sp>
        <p:nvSpPr>
          <p:cNvPr id="184" name="Заголовок 1">
            <a:extLst>
              <a:ext uri="{FF2B5EF4-FFF2-40B4-BE49-F238E27FC236}">
                <a16:creationId xmlns:a16="http://schemas.microsoft.com/office/drawing/2014/main" id="{C86CEF94-6FF1-4B20-8B8E-1CC44357D498}"/>
              </a:ext>
            </a:extLst>
          </p:cNvPr>
          <p:cNvSpPr txBox="1">
            <a:spLocks/>
          </p:cNvSpPr>
          <p:nvPr/>
        </p:nvSpPr>
        <p:spPr>
          <a:xfrm>
            <a:off x="3964832" y="3754316"/>
            <a:ext cx="1287297" cy="32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config.tf</a:t>
            </a:r>
            <a:endParaRPr lang="uk-UA" sz="2000" b="1" dirty="0"/>
          </a:p>
        </p:txBody>
      </p:sp>
      <p:sp>
        <p:nvSpPr>
          <p:cNvPr id="186" name="Заголовок 1">
            <a:extLst>
              <a:ext uri="{FF2B5EF4-FFF2-40B4-BE49-F238E27FC236}">
                <a16:creationId xmlns:a16="http://schemas.microsoft.com/office/drawing/2014/main" id="{E1E95A7A-9F3B-4EA3-8770-A53B9EE3A5EE}"/>
              </a:ext>
            </a:extLst>
          </p:cNvPr>
          <p:cNvSpPr txBox="1">
            <a:spLocks/>
          </p:cNvSpPr>
          <p:nvPr/>
        </p:nvSpPr>
        <p:spPr>
          <a:xfrm>
            <a:off x="8829326" y="1268926"/>
            <a:ext cx="1767905" cy="570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sz="2000" b="1" dirty="0"/>
              <a:t>/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</a:p>
          <a:p>
            <a:r>
              <a:rPr lang="en-US" sz="2000" b="1" dirty="0"/>
              <a:t>zero downtime</a:t>
            </a:r>
          </a:p>
        </p:txBody>
      </p:sp>
      <p:sp>
        <p:nvSpPr>
          <p:cNvPr id="188" name="Заголовок 1">
            <a:extLst>
              <a:ext uri="{FF2B5EF4-FFF2-40B4-BE49-F238E27FC236}">
                <a16:creationId xmlns:a16="http://schemas.microsoft.com/office/drawing/2014/main" id="{E202CA51-320D-496D-A7BB-1716F7BBD535}"/>
              </a:ext>
            </a:extLst>
          </p:cNvPr>
          <p:cNvSpPr txBox="1">
            <a:spLocks/>
          </p:cNvSpPr>
          <p:nvPr/>
        </p:nvSpPr>
        <p:spPr>
          <a:xfrm>
            <a:off x="2155874" y="1018197"/>
            <a:ext cx="1334968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/>
              <a:t>kubernetes</a:t>
            </a:r>
            <a:endParaRPr lang="uk-UA" sz="2000" b="1" dirty="0"/>
          </a:p>
        </p:txBody>
      </p:sp>
      <p:sp>
        <p:nvSpPr>
          <p:cNvPr id="190" name="Заголовок 1">
            <a:extLst>
              <a:ext uri="{FF2B5EF4-FFF2-40B4-BE49-F238E27FC236}">
                <a16:creationId xmlns:a16="http://schemas.microsoft.com/office/drawing/2014/main" id="{951FCC89-A0A8-4FFB-8ECD-0185E14FBCAE}"/>
              </a:ext>
            </a:extLst>
          </p:cNvPr>
          <p:cNvSpPr txBox="1">
            <a:spLocks/>
          </p:cNvSpPr>
          <p:nvPr/>
        </p:nvSpPr>
        <p:spPr>
          <a:xfrm>
            <a:off x="2134099" y="6003849"/>
            <a:ext cx="1334968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docker</a:t>
            </a:r>
            <a:endParaRPr lang="uk-UA" sz="2000" b="1" dirty="0"/>
          </a:p>
        </p:txBody>
      </p:sp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D96DC536-6332-4B01-B357-9AAF69C82B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3" y="5567511"/>
            <a:ext cx="578317" cy="578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3B461D-CF72-4F72-8D56-264522BD7A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86" y="2812287"/>
            <a:ext cx="469726" cy="4697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4E7ED0-1025-4E6F-B339-B819EB8428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99" y="3906097"/>
            <a:ext cx="489145" cy="4891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183E0B8-F3AF-4EB4-B61D-E840C9D43267}"/>
              </a:ext>
            </a:extLst>
          </p:cNvPr>
          <p:cNvSpPr txBox="1">
            <a:spLocks/>
          </p:cNvSpPr>
          <p:nvPr/>
        </p:nvSpPr>
        <p:spPr>
          <a:xfrm>
            <a:off x="4103983" y="3231794"/>
            <a:ext cx="1168771" cy="43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playbook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675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10672"/>
            <a:ext cx="11896725" cy="5179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A few words about:</a:t>
            </a:r>
            <a:r>
              <a:rPr lang="uk-UA" sz="3600" b="1" dirty="0"/>
              <a:t> </a:t>
            </a:r>
            <a:r>
              <a:rPr lang="en-US" sz="3600" b="1" dirty="0"/>
              <a:t>Docker Container and VM</a:t>
            </a:r>
            <a:endParaRPr lang="uk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B0297D-9DBC-4B68-94C7-87027DDD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87" y="884663"/>
            <a:ext cx="4500626" cy="12858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2CF9FA-4FD3-46A6-8B9C-D332254F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1" y="2267545"/>
            <a:ext cx="8150087" cy="39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9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20D4-56F9-4E53-8AC7-08A0C55F3ECE}"/>
              </a:ext>
            </a:extLst>
          </p:cNvPr>
          <p:cNvSpPr txBox="1">
            <a:spLocks/>
          </p:cNvSpPr>
          <p:nvPr/>
        </p:nvSpPr>
        <p:spPr>
          <a:xfrm>
            <a:off x="3934004" y="35244"/>
            <a:ext cx="4229335" cy="693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Zabbix monitoring</a:t>
            </a:r>
            <a:endParaRPr lang="uk-UA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01E520-A8FF-42CC-95DF-6DC87D82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6" y="666608"/>
            <a:ext cx="11828273" cy="56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78" y="21992"/>
            <a:ext cx="3924539" cy="984704"/>
          </a:xfrm>
        </p:spPr>
        <p:txBody>
          <a:bodyPr>
            <a:normAutofit/>
          </a:bodyPr>
          <a:lstStyle/>
          <a:p>
            <a:r>
              <a:rPr lang="en-US" b="1" dirty="0"/>
              <a:t>SonarQube test</a:t>
            </a:r>
            <a:endParaRPr lang="uk-UA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A238C-BE32-45B8-80D5-7C70EEC7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" y="1099460"/>
            <a:ext cx="11528867" cy="51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E1BE-47CE-48B0-AEBE-A5D09A66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9" y="125285"/>
            <a:ext cx="10515600" cy="534285"/>
          </a:xfrm>
        </p:spPr>
        <p:txBody>
          <a:bodyPr>
            <a:noAutofit/>
          </a:bodyPr>
          <a:lstStyle/>
          <a:p>
            <a:r>
              <a:rPr lang="en-US" sz="3600" b="1" dirty="0"/>
              <a:t>Step 1. Deploy code</a:t>
            </a:r>
            <a:r>
              <a:rPr lang="uk-UA" sz="3600" b="1" dirty="0"/>
              <a:t> </a:t>
            </a:r>
            <a:r>
              <a:rPr lang="en-US" sz="3600" b="1" dirty="0"/>
              <a:t>or</a:t>
            </a:r>
            <a:r>
              <a:rPr lang="uk-UA" sz="3600" b="1" dirty="0"/>
              <a:t> </a:t>
            </a:r>
            <a:r>
              <a:rPr lang="en-US" sz="3600" b="1" dirty="0"/>
              <a:t>changes</a:t>
            </a:r>
            <a:endParaRPr lang="uk-UA" sz="3600" b="1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C8F0C7A-A8E8-4D8E-B9DD-63EECD77C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740229"/>
            <a:ext cx="7190812" cy="12300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Developer wants to make some changes to the code and he wants to see the changes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let's start !!!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1B1B94-DF67-40EC-B913-D7254315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9" y="659570"/>
            <a:ext cx="4240784" cy="60731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6A97FC-2522-4A8D-AD1A-03B64EB93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0" y="2699657"/>
            <a:ext cx="6981837" cy="2562592"/>
          </a:xfrm>
          <a:prstGeom prst="rect">
            <a:avLst/>
          </a:prstGeom>
        </p:spPr>
      </p:pic>
      <p:sp>
        <p:nvSpPr>
          <p:cNvPr id="12" name="Місце для вмісту 2">
            <a:extLst>
              <a:ext uri="{FF2B5EF4-FFF2-40B4-BE49-F238E27FC236}">
                <a16:creationId xmlns:a16="http://schemas.microsoft.com/office/drawing/2014/main" id="{11BCA12A-2AFF-49E0-96C1-2EDFA88B1308}"/>
              </a:ext>
            </a:extLst>
          </p:cNvPr>
          <p:cNvSpPr txBox="1">
            <a:spLocks/>
          </p:cNvSpPr>
          <p:nvPr/>
        </p:nvSpPr>
        <p:spPr>
          <a:xfrm>
            <a:off x="8218714" y="6085114"/>
            <a:ext cx="3624939" cy="5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Webhook to Jenkins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4170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6203740-8D94-4942-AEA2-3F63BDAC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8" y="147057"/>
            <a:ext cx="11730155" cy="593172"/>
          </a:xfrm>
        </p:spPr>
        <p:txBody>
          <a:bodyPr>
            <a:normAutofit/>
          </a:bodyPr>
          <a:lstStyle/>
          <a:p>
            <a:r>
              <a:rPr lang="en-US" sz="3600" b="1" dirty="0"/>
              <a:t>Step 2. Deploy to Docker Dev-Server using Ansible playbook </a:t>
            </a:r>
            <a:endParaRPr lang="uk-UA" sz="3600" b="1" dirty="0"/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AC085969-04E6-411F-9007-51EF6D6DD654}"/>
              </a:ext>
            </a:extLst>
          </p:cNvPr>
          <p:cNvSpPr txBox="1">
            <a:spLocks/>
          </p:cNvSpPr>
          <p:nvPr/>
        </p:nvSpPr>
        <p:spPr>
          <a:xfrm>
            <a:off x="7815938" y="6139542"/>
            <a:ext cx="4027715" cy="51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Deploy to Kubernetes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9" name="Місце для вмісту 2">
            <a:extLst>
              <a:ext uri="{FF2B5EF4-FFF2-40B4-BE49-F238E27FC236}">
                <a16:creationId xmlns:a16="http://schemas.microsoft.com/office/drawing/2014/main" id="{D6562B60-5706-4A4D-8384-83FD8B6967DD}"/>
              </a:ext>
            </a:extLst>
          </p:cNvPr>
          <p:cNvSpPr txBox="1">
            <a:spLocks/>
          </p:cNvSpPr>
          <p:nvPr/>
        </p:nvSpPr>
        <p:spPr>
          <a:xfrm>
            <a:off x="6935084" y="888175"/>
            <a:ext cx="5093629" cy="5035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what I used here:</a:t>
            </a:r>
          </a:p>
          <a:p>
            <a:pPr>
              <a:buFontTx/>
              <a:buChar char="-"/>
            </a:pPr>
            <a:r>
              <a:rPr lang="en-US" sz="1800" dirty="0"/>
              <a:t>GitHub webhook and services </a:t>
            </a:r>
            <a:r>
              <a:rPr lang="en-US" sz="1800" dirty="0" err="1"/>
              <a:t>ngrok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Maven, SonarQube test</a:t>
            </a:r>
          </a:p>
          <a:p>
            <a:pPr>
              <a:buFontTx/>
              <a:buChar char="-"/>
            </a:pPr>
            <a:r>
              <a:rPr lang="en-US" sz="1800" dirty="0"/>
              <a:t>Create artifact “</a:t>
            </a:r>
            <a:r>
              <a:rPr lang="en-US" sz="1800" dirty="0" err="1"/>
              <a:t>webapp.war</a:t>
            </a:r>
            <a:r>
              <a:rPr lang="en-US" sz="1800" dirty="0"/>
              <a:t>” file</a:t>
            </a:r>
          </a:p>
          <a:p>
            <a:pPr>
              <a:buFontTx/>
              <a:buChar char="-"/>
            </a:pPr>
            <a:r>
              <a:rPr lang="en-US" sz="1800" dirty="0"/>
              <a:t>Ansible playbook, create image and push to </a:t>
            </a:r>
            <a:r>
              <a:rPr lang="en-US" sz="1800" dirty="0" err="1"/>
              <a:t>DockerHub</a:t>
            </a:r>
            <a:r>
              <a:rPr lang="en-US" sz="1800" dirty="0"/>
              <a:t> repository</a:t>
            </a:r>
          </a:p>
          <a:p>
            <a:pPr>
              <a:buFontTx/>
              <a:buChar char="-"/>
            </a:pPr>
            <a:r>
              <a:rPr lang="en-US" sz="1800" dirty="0"/>
              <a:t>Ansible playbook, deploy image from </a:t>
            </a:r>
            <a:r>
              <a:rPr lang="en-US" sz="1800" dirty="0" err="1"/>
              <a:t>DockerHub</a:t>
            </a:r>
            <a:r>
              <a:rPr lang="en-US" sz="1800" dirty="0"/>
              <a:t> repository to Dev-Server</a:t>
            </a:r>
          </a:p>
          <a:p>
            <a:pPr>
              <a:buFontTx/>
              <a:buChar char="-"/>
            </a:pPr>
            <a:r>
              <a:rPr lang="en-US" sz="1800" dirty="0"/>
              <a:t>Use GCP cloud provider</a:t>
            </a:r>
          </a:p>
          <a:p>
            <a:pPr>
              <a:buFontTx/>
              <a:buChar char="-"/>
            </a:pPr>
            <a:r>
              <a:rPr lang="en-US" sz="1800" dirty="0"/>
              <a:t>http://35.214.209.115:8081/webapp/</a:t>
            </a:r>
            <a:endParaRPr lang="uk-UA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0EFF82-3208-4197-869F-DDF8E64D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7" y="888175"/>
            <a:ext cx="6553200" cy="54878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0E25D3-AAE3-4412-B674-50E290AC8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1" y="3751120"/>
            <a:ext cx="4027716" cy="29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52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508</Words>
  <Application>Microsoft Office PowerPoint</Application>
  <PresentationFormat>Широкий екран</PresentationFormat>
  <Paragraphs>92</Paragraphs>
  <Slides>18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Deploying web applications in a multi-cloud environment using CI / CD process</vt:lpstr>
      <vt:lpstr>what I'm trying to solve ?</vt:lpstr>
      <vt:lpstr>Used tools and services</vt:lpstr>
      <vt:lpstr>CI / CD process</vt:lpstr>
      <vt:lpstr>A few words about: Docker Container and VM</vt:lpstr>
      <vt:lpstr>Презентація PowerPoint</vt:lpstr>
      <vt:lpstr>SonarQube test</vt:lpstr>
      <vt:lpstr>Step 1. Deploy code or changes</vt:lpstr>
      <vt:lpstr>Step 2. Deploy to Docker Dev-Server using Ansible playbook </vt:lpstr>
      <vt:lpstr>Step 3. Deploy changes to Kubernetes from Jenkins job (manual)</vt:lpstr>
      <vt:lpstr>Step 3. Deploy to STAGE WebServer using Jenkins job (manual)</vt:lpstr>
      <vt:lpstr>Step 4. Deploy to PROD WebServer using Jenkins job (manual)</vt:lpstr>
      <vt:lpstr>developer, customer and users are happy because their service works well  :)</vt:lpstr>
      <vt:lpstr>Infrastructure in pictures</vt:lpstr>
      <vt:lpstr>Terraform: infrastructure as code</vt:lpstr>
      <vt:lpstr>Ansible playbook</vt:lpstr>
      <vt:lpstr>DEMO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web applications in a multi-cloud environment using CI / CD process</dc:title>
  <dc:creator>vova dragon</dc:creator>
  <cp:lastModifiedBy>vova dragon</cp:lastModifiedBy>
  <cp:revision>93</cp:revision>
  <dcterms:created xsi:type="dcterms:W3CDTF">2020-11-10T11:56:49Z</dcterms:created>
  <dcterms:modified xsi:type="dcterms:W3CDTF">2020-11-17T10:47:54Z</dcterms:modified>
</cp:coreProperties>
</file>